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35" r:id="rId3"/>
    <p:sldId id="331" r:id="rId4"/>
    <p:sldId id="334" r:id="rId5"/>
    <p:sldId id="333" r:id="rId6"/>
    <p:sldId id="329" r:id="rId7"/>
    <p:sldId id="330" r:id="rId8"/>
    <p:sldId id="332" r:id="rId9"/>
    <p:sldId id="315" r:id="rId10"/>
    <p:sldId id="324" r:id="rId11"/>
    <p:sldId id="326" r:id="rId12"/>
    <p:sldId id="267" r:id="rId13"/>
    <p:sldId id="266" r:id="rId14"/>
    <p:sldId id="260" r:id="rId15"/>
    <p:sldId id="318" r:id="rId16"/>
    <p:sldId id="325" r:id="rId17"/>
    <p:sldId id="319" r:id="rId18"/>
    <p:sldId id="320" r:id="rId19"/>
    <p:sldId id="322" r:id="rId20"/>
    <p:sldId id="269" r:id="rId21"/>
    <p:sldId id="263" r:id="rId22"/>
    <p:sldId id="264" r:id="rId23"/>
    <p:sldId id="265" r:id="rId24"/>
    <p:sldId id="321" r:id="rId25"/>
    <p:sldId id="258" r:id="rId26"/>
    <p:sldId id="311" r:id="rId27"/>
    <p:sldId id="280" r:id="rId28"/>
    <p:sldId id="336" r:id="rId29"/>
    <p:sldId id="339" r:id="rId30"/>
    <p:sldId id="338" r:id="rId31"/>
    <p:sldId id="279" r:id="rId32"/>
    <p:sldId id="273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0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00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08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0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73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33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0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60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4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6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10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A652A-EB58-434F-9219-97C7E49283A6}" type="datetimeFigureOut">
              <a:rPr lang="zh-TW" altLang="en-US" smtClean="0"/>
              <a:t>2020/6/2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A8013-F308-405E-8A6C-A09925179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25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6000" b="1" dirty="0">
                <a:solidFill>
                  <a:srgbClr val="3333FF"/>
                </a:solidFill>
              </a:rPr>
              <a:t>大學生學到什麼？</a:t>
            </a: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009900"/>
                </a:solidFill>
              </a:rPr>
              <a:t>做事之前先學做人</a:t>
            </a:r>
            <a:endParaRPr lang="en-US" altLang="zh-TW" sz="4000" b="1" dirty="0" smtClean="0">
              <a:solidFill>
                <a:srgbClr val="009900"/>
              </a:solidFill>
            </a:endParaRPr>
          </a:p>
          <a:p>
            <a:r>
              <a:rPr lang="zh-TW" altLang="en-US" sz="4000" b="1" dirty="0" smtClean="0">
                <a:solidFill>
                  <a:srgbClr val="009900"/>
                </a:solidFill>
              </a:rPr>
              <a:t>教養：</a:t>
            </a:r>
            <a:r>
              <a:rPr lang="zh-TW" altLang="en-US" sz="4000" b="1" dirty="0">
                <a:solidFill>
                  <a:srgbClr val="009900"/>
                </a:solidFill>
              </a:rPr>
              <a:t>認識自己與別人</a:t>
            </a:r>
            <a:endParaRPr lang="en-US" altLang="zh-TW" sz="4000" b="1" dirty="0">
              <a:solidFill>
                <a:srgbClr val="009900"/>
              </a:solidFill>
            </a:endParaRPr>
          </a:p>
          <a:p>
            <a:r>
              <a:rPr lang="zh-TW" altLang="en-US" sz="4000" b="1" dirty="0" smtClean="0">
                <a:solidFill>
                  <a:srgbClr val="009900"/>
                </a:solidFill>
              </a:rPr>
              <a:t>利他</a:t>
            </a:r>
            <a:endParaRPr lang="en-US" altLang="zh-TW" sz="4000" b="1" dirty="0" smtClean="0">
              <a:solidFill>
                <a:srgbClr val="009900"/>
              </a:solidFill>
            </a:endParaRPr>
          </a:p>
          <a:p>
            <a:r>
              <a:rPr lang="zh-TW" altLang="en-US" sz="4000" b="1" dirty="0" smtClean="0">
                <a:solidFill>
                  <a:srgbClr val="009900"/>
                </a:solidFill>
              </a:rPr>
              <a:t>明辨思考</a:t>
            </a:r>
            <a:endParaRPr lang="en-US" altLang="zh-TW" sz="4000" b="1" dirty="0" smtClean="0">
              <a:solidFill>
                <a:srgbClr val="009900"/>
              </a:solidFill>
            </a:endParaRPr>
          </a:p>
          <a:p>
            <a:r>
              <a:rPr lang="zh-TW" altLang="en-US" sz="4000" b="1" dirty="0" smtClean="0">
                <a:solidFill>
                  <a:srgbClr val="009900"/>
                </a:solidFill>
              </a:rPr>
              <a:t>發問的膽識</a:t>
            </a:r>
          </a:p>
        </p:txBody>
      </p:sp>
      <p:pic>
        <p:nvPicPr>
          <p:cNvPr id="512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57" y="619126"/>
            <a:ext cx="3957637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26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5400" b="1" dirty="0" smtClean="0">
                <a:solidFill>
                  <a:srgbClr val="0000FF"/>
                </a:solidFill>
              </a:rPr>
              <a:t>科技（朱經武）</a:t>
            </a:r>
            <a:r>
              <a:rPr lang="en-US" altLang="zh-TW" sz="5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zh-TW" altLang="en-US" sz="5400" b="1" dirty="0" smtClean="0">
                <a:solidFill>
                  <a:srgbClr val="0000FF"/>
                </a:solidFill>
              </a:rPr>
              <a:t>人文（龍應台）</a:t>
            </a:r>
            <a:endParaRPr lang="zh-TW" altLang="en-US" sz="5400" b="1" dirty="0">
              <a:solidFill>
                <a:srgbClr val="0000FF"/>
              </a:solidFill>
            </a:endParaRP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>
          <a:xfrm>
            <a:off x="2209800" y="2205038"/>
            <a:ext cx="7772400" cy="3890962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9900"/>
                </a:solidFill>
              </a:rPr>
              <a:t>《</a:t>
            </a:r>
            <a:r>
              <a:rPr lang="zh-TW" altLang="en-US" b="1" dirty="0" smtClean="0">
                <a:solidFill>
                  <a:srgbClr val="009900"/>
                </a:solidFill>
              </a:rPr>
              <a:t>道德經</a:t>
            </a:r>
            <a:r>
              <a:rPr lang="en-US" altLang="zh-TW" b="1" dirty="0" smtClean="0">
                <a:solidFill>
                  <a:srgbClr val="009900"/>
                </a:solidFill>
              </a:rPr>
              <a:t>》</a:t>
            </a:r>
            <a:r>
              <a:rPr lang="zh-TW" altLang="en-US" b="1" dirty="0" smtClean="0">
                <a:solidFill>
                  <a:srgbClr val="009900"/>
                </a:solidFill>
              </a:rPr>
              <a:t>是誰寫的？</a:t>
            </a: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曹雪芹寫了什麼？</a:t>
            </a: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誰寫了</a:t>
            </a:r>
            <a:r>
              <a:rPr lang="en-US" altLang="zh-TW" b="1" dirty="0" smtClean="0">
                <a:solidFill>
                  <a:srgbClr val="009900"/>
                </a:solidFill>
              </a:rPr>
              <a:t>《</a:t>
            </a:r>
            <a:r>
              <a:rPr lang="zh-TW" altLang="en-US" b="1" dirty="0" smtClean="0">
                <a:solidFill>
                  <a:srgbClr val="009900"/>
                </a:solidFill>
              </a:rPr>
              <a:t>浮士德</a:t>
            </a:r>
            <a:r>
              <a:rPr lang="en-US" altLang="zh-TW" b="1" dirty="0" smtClean="0">
                <a:solidFill>
                  <a:srgbClr val="009900"/>
                </a:solidFill>
              </a:rPr>
              <a:t>》</a:t>
            </a:r>
            <a:r>
              <a:rPr lang="zh-TW" altLang="en-US" b="1" dirty="0" smtClean="0">
                <a:solidFill>
                  <a:srgbClr val="009900"/>
                </a:solidFill>
              </a:rPr>
              <a:t>？</a:t>
            </a:r>
          </a:p>
          <a:p>
            <a:endParaRPr lang="zh-TW" altLang="en-US" sz="1800" b="1" dirty="0"/>
          </a:p>
          <a:p>
            <a:r>
              <a:rPr lang="en-US" altLang="zh-TW" b="1" dirty="0" smtClean="0">
                <a:solidFill>
                  <a:srgbClr val="7030A0"/>
                </a:solidFill>
              </a:rPr>
              <a:t>James Watson</a:t>
            </a:r>
            <a:r>
              <a:rPr lang="zh-TW" altLang="en-US" b="1" dirty="0" smtClean="0">
                <a:solidFill>
                  <a:srgbClr val="7030A0"/>
                </a:solidFill>
              </a:rPr>
              <a:t>做了什麼？</a:t>
            </a:r>
          </a:p>
          <a:p>
            <a:r>
              <a:rPr lang="zh-TW" altLang="en-US" b="1" dirty="0" smtClean="0">
                <a:solidFill>
                  <a:srgbClr val="7030A0"/>
                </a:solidFill>
              </a:rPr>
              <a:t>人為何不能把自己抱起來？</a:t>
            </a:r>
          </a:p>
          <a:p>
            <a:r>
              <a:rPr lang="zh-TW" altLang="en-US" b="1" dirty="0" smtClean="0">
                <a:solidFill>
                  <a:srgbClr val="7030A0"/>
                </a:solidFill>
              </a:rPr>
              <a:t>牛頓第二定律是什麼？   </a:t>
            </a:r>
            <a:r>
              <a:rPr lang="en-US" altLang="zh-TW" b="1" dirty="0" smtClean="0">
                <a:solidFill>
                  <a:srgbClr val="7030A0"/>
                </a:solidFill>
              </a:rPr>
              <a:t>F=ma</a:t>
            </a:r>
            <a:r>
              <a:rPr lang="zh-TW" altLang="en-US" b="1" dirty="0" smtClean="0">
                <a:solidFill>
                  <a:srgbClr val="7030A0"/>
                </a:solidFill>
              </a:rPr>
              <a:t>                  </a:t>
            </a:r>
            <a:r>
              <a:rPr lang="en-US" altLang="zh-TW" sz="1800" b="1" dirty="0"/>
              <a:t>2009</a:t>
            </a:r>
            <a:endParaRPr lang="zh-TW" altLang="en-US" sz="1800" b="1" dirty="0"/>
          </a:p>
        </p:txBody>
      </p:sp>
      <p:pic>
        <p:nvPicPr>
          <p:cNvPr id="5222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92" y="1810040"/>
            <a:ext cx="36433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48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>
          <a:xfrm>
            <a:off x="2063750" y="620713"/>
            <a:ext cx="7772400" cy="1143000"/>
          </a:xfrm>
        </p:spPr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科技與人文溝通</a:t>
            </a:r>
          </a:p>
        </p:txBody>
      </p:sp>
      <p:sp>
        <p:nvSpPr>
          <p:cNvPr id="30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自然、科技、人文：可載舟與覆舟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思維</a:t>
            </a:r>
            <a:r>
              <a:rPr lang="zh-TW" altLang="en-US" sz="2000" b="1"/>
              <a:t>納粹共產</a:t>
            </a:r>
            <a:r>
              <a:rPr lang="zh-TW" altLang="en-US" b="1" smtClean="0">
                <a:solidFill>
                  <a:srgbClr val="009900"/>
                </a:solidFill>
              </a:rPr>
              <a:t>？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自然也有黑暗的一面，就像人性：自然遭逢第六次生物大滅絕，禍首就是人類</a:t>
            </a:r>
          </a:p>
        </p:txBody>
      </p:sp>
      <p:pic>
        <p:nvPicPr>
          <p:cNvPr id="307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437064"/>
            <a:ext cx="1831975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81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各有所長</a:t>
            </a:r>
            <a:endParaRPr lang="zh-TW" altLang="en-US" sz="88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科學：避開病菌、發現微波加熱效應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人文：滿足感性需求、欣賞風花雪月、改善人際關係</a:t>
            </a:r>
            <a:endParaRPr lang="en-US" altLang="zh-TW" b="1" dirty="0" smtClean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73" y="3247448"/>
            <a:ext cx="4750679" cy="27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科學 </a:t>
            </a:r>
            <a:r>
              <a:rPr lang="en-US" altLang="zh-TW" sz="8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en-US" altLang="zh-TW" sz="8800" b="1" dirty="0" smtClean="0">
                <a:solidFill>
                  <a:srgbClr val="0000FF"/>
                </a:solidFill>
              </a:rPr>
              <a:t> </a:t>
            </a:r>
            <a:r>
              <a:rPr lang="zh-TW" altLang="en-US" sz="8800" b="1" dirty="0" smtClean="0">
                <a:solidFill>
                  <a:srgbClr val="0000FF"/>
                </a:solidFill>
              </a:rPr>
              <a:t>人文</a:t>
            </a:r>
            <a:endParaRPr lang="zh-TW" altLang="en-US" sz="88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亞理斯多德：縱橫人文與科學領域的雙才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在哲學方面，他是史上巨人之一，他的</a:t>
            </a:r>
            <a:r>
              <a:rPr lang="en-US" altLang="zh-TW" b="1" dirty="0" smtClean="0">
                <a:solidFill>
                  <a:srgbClr val="00B050"/>
                </a:solidFill>
              </a:rPr>
              <a:t>《</a:t>
            </a:r>
            <a:r>
              <a:rPr lang="zh-TW" altLang="en-US" b="1" dirty="0" smtClean="0">
                <a:solidFill>
                  <a:srgbClr val="00B050"/>
                </a:solidFill>
              </a:rPr>
              <a:t>倫理學</a:t>
            </a:r>
            <a:r>
              <a:rPr lang="en-US" altLang="zh-TW" b="1" dirty="0" smtClean="0">
                <a:solidFill>
                  <a:srgbClr val="00B050"/>
                </a:solidFill>
              </a:rPr>
              <a:t>》</a:t>
            </a:r>
            <a:r>
              <a:rPr lang="zh-TW" altLang="en-US" b="1" dirty="0" smtClean="0">
                <a:solidFill>
                  <a:srgbClr val="00B050"/>
                </a:solidFill>
              </a:rPr>
              <a:t>，至今一直廣受研讀。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在科學方面，則「節節敗退」，例如，他以為日光經分光成七彩，是因為質變，其實是牛頓指出的波長折射之故，這正說明科學的「可否證性」。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94" y="4357090"/>
            <a:ext cx="1551997" cy="20719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46" y="4363097"/>
            <a:ext cx="1717963" cy="2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7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7200" b="1" dirty="0" smtClean="0">
                <a:solidFill>
                  <a:srgbClr val="0000FF"/>
                </a:solidFill>
              </a:rPr>
              <a:t>人</a:t>
            </a:r>
            <a:r>
              <a:rPr lang="zh-TW" altLang="en-US" sz="7200" b="1" dirty="0">
                <a:solidFill>
                  <a:srgbClr val="0000FF"/>
                </a:solidFill>
              </a:rPr>
              <a:t>文</a:t>
            </a:r>
            <a:r>
              <a:rPr lang="zh-TW" altLang="en-US" sz="7200" b="1" dirty="0" smtClean="0">
                <a:solidFill>
                  <a:srgbClr val="0000FF"/>
                </a:solidFill>
              </a:rPr>
              <a:t>倫理：歷久彌新</a:t>
            </a:r>
            <a:endParaRPr lang="zh-TW" altLang="en-US" sz="72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096655"/>
            <a:ext cx="7178964" cy="4080308"/>
          </a:xfrm>
        </p:spPr>
        <p:txBody>
          <a:bodyPr/>
          <a:lstStyle/>
          <a:p>
            <a:r>
              <a:rPr lang="zh-TW" altLang="en-US" sz="4000" b="1" dirty="0" smtClean="0">
                <a:solidFill>
                  <a:srgbClr val="00B050"/>
                </a:solidFill>
              </a:rPr>
              <a:t>「面對二十一世紀，人類要活下去，就必須回到二十五個世紀以前，去汲取孔子的智慧。」</a:t>
            </a:r>
            <a:endParaRPr lang="en-US" altLang="zh-TW" sz="4000" b="1" dirty="0" smtClean="0">
              <a:solidFill>
                <a:srgbClr val="00B050"/>
              </a:solidFill>
            </a:endParaRPr>
          </a:p>
          <a:p>
            <a:r>
              <a:rPr lang="en-US" altLang="zh-TW" sz="1600" b="1" dirty="0" smtClean="0">
                <a:solidFill>
                  <a:srgbClr val="00B050"/>
                </a:solidFill>
              </a:rPr>
              <a:t>1998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年</a:t>
            </a:r>
            <a:r>
              <a:rPr lang="en-US" altLang="zh-TW" sz="1600" b="1" dirty="0" smtClean="0">
                <a:solidFill>
                  <a:srgbClr val="00B050"/>
                </a:solidFill>
              </a:rPr>
              <a:t>1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月，</a:t>
            </a:r>
            <a:r>
              <a:rPr lang="en-US" altLang="zh-TW" sz="1600" b="1" dirty="0" smtClean="0">
                <a:solidFill>
                  <a:srgbClr val="00B050"/>
                </a:solidFill>
              </a:rPr>
              <a:t>75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位諾貝爾獎得主於法國總統官邸聚會，討論「面對二十一世紀的威脅與問題」，物理獎得主阿爾文（</a:t>
            </a:r>
            <a:r>
              <a:rPr lang="en-US" altLang="zh-TW" sz="1600" b="1" dirty="0" smtClean="0">
                <a:solidFill>
                  <a:srgbClr val="00B050"/>
                </a:solidFill>
              </a:rPr>
              <a:t>Hannes </a:t>
            </a:r>
            <a:r>
              <a:rPr lang="en-US" altLang="zh-TW" sz="1600" b="1" dirty="0" err="1" smtClean="0">
                <a:solidFill>
                  <a:srgbClr val="00B050"/>
                </a:solidFill>
              </a:rPr>
              <a:t>Alfvén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）意見。</a:t>
            </a:r>
            <a:endParaRPr lang="zh-TW" altLang="en-US" sz="1600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673" y="1944830"/>
            <a:ext cx="3004127" cy="39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尊重生命</a:t>
            </a:r>
            <a:endParaRPr lang="zh-TW" altLang="en-US" sz="2800" b="1">
              <a:solidFill>
                <a:srgbClr val="3333FF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反對將生命分為有價值和沒價值的，因為評斷生物中什麼是較有價的標準，出自人的生物親疏遠近觀點，誰能確知其他生物有何意義呢？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「生命無價」？則不能有絲毫閃失，那人生就免了：吃東西可能哽死，就不可吃東西。生命無價觀似保護了人的尊嚴，卻滯礙難行。</a:t>
            </a:r>
          </a:p>
        </p:txBody>
      </p:sp>
      <p:pic>
        <p:nvPicPr>
          <p:cNvPr id="57348" name="Picture 2" descr="ãAlbert Schweitzer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4038600"/>
            <a:ext cx="26638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文字方塊 3"/>
          <p:cNvSpPr txBox="1">
            <a:spLocks noChangeArrowheads="1"/>
          </p:cNvSpPr>
          <p:nvPr/>
        </p:nvSpPr>
        <p:spPr bwMode="auto">
          <a:xfrm>
            <a:off x="4583114" y="5805488"/>
            <a:ext cx="2376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/>
              <a:t>人道醫師史懷哲</a:t>
            </a:r>
          </a:p>
        </p:txBody>
      </p:sp>
    </p:spTree>
    <p:extLst>
      <p:ext uri="{BB962C8B-B14F-4D97-AF65-F5344CB8AC3E}">
        <p14:creationId xmlns:p14="http://schemas.microsoft.com/office/powerpoint/2010/main" val="105389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8800" b="1" dirty="0">
                <a:solidFill>
                  <a:srgbClr val="3333FF"/>
                </a:solidFill>
              </a:rPr>
              <a:t>一生懸念</a:t>
            </a:r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陶淵明給帶書童赴京趕考的兒子：「此亦人子也，可善遇之。」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胡適：影響他人生深遠的一句話。從此就沒對人發脾氣或說重話</a:t>
            </a:r>
          </a:p>
        </p:txBody>
      </p:sp>
      <p:pic>
        <p:nvPicPr>
          <p:cNvPr id="53252" name="Picture 5" descr="ãè¡é©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3149844"/>
            <a:ext cx="2524125" cy="330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995" y="3149844"/>
            <a:ext cx="3904343" cy="330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</a:rPr>
              <a:t>人文的註解</a:t>
            </a:r>
            <a:endParaRPr lang="zh-TW" altLang="zh-TW" sz="8800" b="1">
              <a:solidFill>
                <a:srgbClr val="3333FF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1" y="1981200"/>
            <a:ext cx="7631113" cy="4114800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樂觀者認為縱有困難仍屬可行；悲觀者認為縱屬可行仍有困難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塞翁失馬、失之東隅收之桑榆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情有愛憎，憎者惟見其惡，愛者只見其善。</a:t>
            </a:r>
            <a:r>
              <a:rPr lang="zh-TW" altLang="en-US" sz="1400" b="1">
                <a:latin typeface="新細明體" panose="02020500000000000000" pitchFamily="18" charset="-120"/>
              </a:rPr>
              <a:t>魏徵</a:t>
            </a:r>
          </a:p>
        </p:txBody>
      </p:sp>
      <p:pic>
        <p:nvPicPr>
          <p:cNvPr id="25604" name="Picture 5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9" y="3860801"/>
            <a:ext cx="45815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78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鼓盆而歌  </a:t>
            </a:r>
            <a:r>
              <a:rPr lang="en-US" altLang="zh-TW" sz="4000" b="1" dirty="0" smtClean="0">
                <a:solidFill>
                  <a:srgbClr val="0000FF"/>
                </a:solidFill>
              </a:rPr>
              <a:t>-----</a:t>
            </a:r>
            <a:r>
              <a:rPr lang="zh-TW" altLang="en-US" sz="4000" b="1" dirty="0" smtClean="0">
                <a:solidFill>
                  <a:srgbClr val="0000FF"/>
                </a:solidFill>
              </a:rPr>
              <a:t>莊子</a:t>
            </a:r>
            <a:endParaRPr lang="zh-TW" altLang="en-US" sz="40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莊子夫人</a:t>
            </a:r>
            <a:r>
              <a:rPr lang="en-US" altLang="zh-TW" b="1" dirty="0" smtClean="0">
                <a:solidFill>
                  <a:srgbClr val="00B050"/>
                </a:solidFill>
              </a:rPr>
              <a:t>GG</a:t>
            </a:r>
            <a:r>
              <a:rPr lang="zh-TW" altLang="en-US" b="1" dirty="0" smtClean="0">
                <a:solidFill>
                  <a:srgbClr val="00B050"/>
                </a:solidFill>
              </a:rPr>
              <a:t>了，惠子前往弔喪，見他敲著瓦盆唱歌。</a:t>
            </a: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惠子：妻子和你一輩子，生養兒女，你還敲盆唱歌，太過分了？</a:t>
            </a: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莊子：人本來沒有生命的，連形體都沒有，甚至連氣息都沒有。現在內人又變化成死亡，就像四季運行一樣的自然，她已安息在自然的這個大環境中，如果我還為此悲傷痛哭，不是太不通達命理了嗎？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45" y="4281488"/>
            <a:ext cx="17526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 noChangeArrowheads="1"/>
          </p:cNvSpPr>
          <p:nvPr>
            <p:ph type="title"/>
          </p:nvPr>
        </p:nvSpPr>
        <p:spPr>
          <a:xfrm>
            <a:off x="2209800" y="836614"/>
            <a:ext cx="7772400" cy="915987"/>
          </a:xfrm>
        </p:spPr>
        <p:txBody>
          <a:bodyPr/>
          <a:lstStyle/>
          <a:p>
            <a:r>
              <a:rPr lang="zh-TW" altLang="en-US" b="1" smtClean="0">
                <a:solidFill>
                  <a:srgbClr val="3333FF"/>
                </a:solidFill>
              </a:rPr>
              <a:t>洛倫茲</a:t>
            </a:r>
            <a:r>
              <a:rPr lang="zh-TW" altLang="en-US" sz="2400" b="1">
                <a:solidFill>
                  <a:srgbClr val="3333FF"/>
                </a:solidFill>
              </a:rPr>
              <a:t>（</a:t>
            </a:r>
            <a:r>
              <a:rPr lang="en-US" altLang="zh-TW" sz="2400" b="1">
                <a:solidFill>
                  <a:srgbClr val="3333FF"/>
                </a:solidFill>
              </a:rPr>
              <a:t>Lorenz</a:t>
            </a:r>
            <a:r>
              <a:rPr lang="zh-TW" altLang="en-US" sz="2400" b="1">
                <a:solidFill>
                  <a:srgbClr val="3333FF"/>
                </a:solidFill>
              </a:rPr>
              <a:t>）</a:t>
            </a:r>
            <a:r>
              <a:rPr lang="zh-TW" altLang="en-US" sz="1600" b="1">
                <a:solidFill>
                  <a:srgbClr val="3333FF"/>
                </a:solidFill>
              </a:rPr>
              <a:t>奧地利動物心理學家，</a:t>
            </a:r>
            <a:r>
              <a:rPr lang="en-US" altLang="zh-TW" sz="1600" b="1">
                <a:solidFill>
                  <a:srgbClr val="3333FF"/>
                </a:solidFill>
              </a:rPr>
              <a:t>1973</a:t>
            </a:r>
            <a:r>
              <a:rPr lang="zh-TW" altLang="en-US" sz="1600" b="1">
                <a:solidFill>
                  <a:srgbClr val="3333FF"/>
                </a:solidFill>
              </a:rPr>
              <a:t>年諾貝爾生醫獎得主</a:t>
            </a:r>
          </a:p>
        </p:txBody>
      </p:sp>
      <p:sp>
        <p:nvSpPr>
          <p:cNvPr id="28675" name="內容版面配置區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2867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5039"/>
            <a:ext cx="77724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69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0000FF"/>
                </a:solidFill>
              </a:rPr>
              <a:t>發展要因：文化</a:t>
            </a:r>
            <a:endParaRPr lang="zh-TW" altLang="en-US" sz="80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003473" cy="4351338"/>
          </a:xfrm>
        </p:spPr>
        <p:txBody>
          <a:bodyPr/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美國哈佛教授杭廷頓（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Samuel Huntington</a:t>
            </a:r>
            <a:r>
              <a:rPr lang="zh-TW" altLang="en-US" sz="2000" b="1" dirty="0" smtClean="0">
                <a:solidFill>
                  <a:srgbClr val="00B050"/>
                </a:solidFill>
              </a:rPr>
              <a:t>）團隊出書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《</a:t>
            </a:r>
            <a:r>
              <a:rPr lang="zh-TW" altLang="en-US" sz="2000" b="1" dirty="0" smtClean="0">
                <a:solidFill>
                  <a:srgbClr val="00B050"/>
                </a:solidFill>
              </a:rPr>
              <a:t>為什麼文化很重要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》</a:t>
            </a:r>
            <a:r>
              <a:rPr lang="zh-TW" altLang="en-US" sz="2000" b="1" dirty="0" smtClean="0">
                <a:solidFill>
                  <a:srgbClr val="00B050"/>
                </a:solidFill>
              </a:rPr>
              <a:t>：</a:t>
            </a:r>
            <a:endParaRPr lang="en-US" altLang="zh-TW" sz="2000" b="1" dirty="0" smtClean="0">
              <a:solidFill>
                <a:srgbClr val="00B050"/>
              </a:solidFill>
            </a:endParaRPr>
          </a:p>
          <a:p>
            <a:r>
              <a:rPr lang="en-US" altLang="zh-TW" b="1" dirty="0" smtClean="0">
                <a:solidFill>
                  <a:srgbClr val="00B050"/>
                </a:solidFill>
              </a:rPr>
              <a:t>1960</a:t>
            </a:r>
            <a:r>
              <a:rPr lang="zh-TW" altLang="en-US" b="1" dirty="0" smtClean="0">
                <a:solidFill>
                  <a:srgbClr val="00B050"/>
                </a:solidFill>
              </a:rPr>
              <a:t>年代的南韓與迦納，經濟情況很相近，例如，國民所得差不多；但三十年後，迦納原地踏步，南韓突飛猛進，國民所得增為十五倍。重要差異是文化，例如，南韓節儉勤勞，而迦納不然。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en-US" altLang="zh-TW" sz="2000" b="1" dirty="0" smtClean="0">
                <a:solidFill>
                  <a:srgbClr val="00B050"/>
                </a:solidFill>
              </a:rPr>
              <a:t>《</a:t>
            </a:r>
            <a:r>
              <a:rPr lang="zh-TW" altLang="en-US" sz="2000" b="1" dirty="0" smtClean="0">
                <a:solidFill>
                  <a:srgbClr val="00B050"/>
                </a:solidFill>
              </a:rPr>
              <a:t>半部論語治天下</a:t>
            </a:r>
            <a:r>
              <a:rPr lang="en-US" altLang="zh-TW" sz="2000" b="1" dirty="0" smtClean="0">
                <a:solidFill>
                  <a:srgbClr val="00B050"/>
                </a:solidFill>
              </a:rPr>
              <a:t>》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29" y="2084966"/>
            <a:ext cx="3346016" cy="33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科學本質</a:t>
            </a:r>
            <a:endParaRPr lang="zh-TW" altLang="en-US" sz="88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zh-TW" b="1" dirty="0" smtClean="0">
                <a:solidFill>
                  <a:srgbClr val="00B050"/>
                </a:solidFill>
              </a:rPr>
              <a:t>科學</a:t>
            </a:r>
            <a:r>
              <a:rPr lang="zh-TW" altLang="zh-TW" b="1" dirty="0">
                <a:solidFill>
                  <a:srgbClr val="00B050"/>
                </a:solidFill>
              </a:rPr>
              <a:t>志在如何不愚弄自己。科學「求真、謝絕教條、內建質疑、實驗驗證」而奮進</a:t>
            </a:r>
            <a:r>
              <a:rPr lang="zh-TW" altLang="zh-TW" b="1" dirty="0" smtClean="0">
                <a:solidFill>
                  <a:srgbClr val="00B050"/>
                </a:solidFill>
              </a:rPr>
              <a:t>。</a:t>
            </a:r>
            <a:r>
              <a:rPr lang="en-US" altLang="zh-TW" b="1" dirty="0" smtClean="0">
                <a:solidFill>
                  <a:srgbClr val="00B050"/>
                </a:solidFill>
              </a:rPr>
              <a:t>------</a:t>
            </a:r>
            <a:r>
              <a:rPr lang="zh-TW" altLang="en-US" b="1" dirty="0" smtClean="0">
                <a:solidFill>
                  <a:srgbClr val="00B050"/>
                </a:solidFill>
              </a:rPr>
              <a:t>費曼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（</a:t>
            </a:r>
            <a:r>
              <a:rPr lang="en-US" altLang="zh-TW" sz="1600" b="1" dirty="0" smtClean="0">
                <a:solidFill>
                  <a:srgbClr val="00B050"/>
                </a:solidFill>
              </a:rPr>
              <a:t>Richard Feynman 1965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年諾貝爾物理獎得主）</a:t>
            </a:r>
            <a:endParaRPr lang="zh-TW" altLang="zh-TW" sz="1600" b="1" dirty="0">
              <a:solidFill>
                <a:srgbClr val="00B050"/>
              </a:solidFill>
            </a:endParaRPr>
          </a:p>
          <a:p>
            <a:endParaRPr lang="zh-TW" altLang="zh-TW" dirty="0">
              <a:solidFill>
                <a:srgbClr val="00B050"/>
              </a:solidFill>
            </a:endParaRPr>
          </a:p>
          <a:p>
            <a:r>
              <a:rPr lang="zh-TW" altLang="zh-TW" b="1" dirty="0">
                <a:solidFill>
                  <a:srgbClr val="00B050"/>
                </a:solidFill>
              </a:rPr>
              <a:t>把閃電當作天怒時，我們只能低頭求平安；但是將它歸類為電時，</a:t>
            </a:r>
            <a:r>
              <a:rPr lang="zh-TW" altLang="zh-TW" b="1" dirty="0" smtClean="0">
                <a:solidFill>
                  <a:srgbClr val="00B050"/>
                </a:solidFill>
              </a:rPr>
              <a:t>人就</a:t>
            </a:r>
            <a:r>
              <a:rPr lang="zh-TW" altLang="zh-TW" b="1" dirty="0">
                <a:solidFill>
                  <a:srgbClr val="00B050"/>
                </a:solidFill>
              </a:rPr>
              <a:t>發明瞭避雷針來對付</a:t>
            </a:r>
            <a:r>
              <a:rPr lang="zh-TW" altLang="zh-TW" b="1" dirty="0" smtClean="0">
                <a:solidFill>
                  <a:srgbClr val="00B050"/>
                </a:solidFill>
              </a:rPr>
              <a:t>閃電。</a:t>
            </a:r>
            <a:r>
              <a:rPr lang="en-US" altLang="zh-TW" b="1" dirty="0" smtClean="0">
                <a:solidFill>
                  <a:srgbClr val="00B050"/>
                </a:solidFill>
              </a:rPr>
              <a:t>------</a:t>
            </a:r>
            <a:r>
              <a:rPr lang="zh-TW" altLang="zh-TW" b="1" dirty="0" smtClean="0">
                <a:solidFill>
                  <a:srgbClr val="00B050"/>
                </a:solidFill>
              </a:rPr>
              <a:t>早川雪</a:t>
            </a:r>
            <a:r>
              <a:rPr lang="zh-TW" altLang="zh-TW" sz="1600" b="1" dirty="0" smtClean="0">
                <a:solidFill>
                  <a:srgbClr val="00B050"/>
                </a:solidFill>
              </a:rPr>
              <a:t>，美國語</a:t>
            </a:r>
            <a:r>
              <a:rPr lang="zh-TW" altLang="en-US" sz="1600" b="1" dirty="0" smtClean="0">
                <a:solidFill>
                  <a:srgbClr val="00B050"/>
                </a:solidFill>
              </a:rPr>
              <a:t>言</a:t>
            </a:r>
            <a:r>
              <a:rPr lang="zh-TW" altLang="zh-TW" sz="1600" b="1" dirty="0" smtClean="0">
                <a:solidFill>
                  <a:srgbClr val="00B050"/>
                </a:solidFill>
              </a:rPr>
              <a:t>學家</a:t>
            </a:r>
            <a:endParaRPr lang="zh-TW" altLang="en-US" sz="1600" b="1" dirty="0">
              <a:solidFill>
                <a:srgbClr val="00B05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20" y="4484898"/>
            <a:ext cx="3249231" cy="183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內容版面配置區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5471" y="4491564"/>
            <a:ext cx="3721757" cy="182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2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>
                <a:solidFill>
                  <a:srgbClr val="3333FF"/>
                </a:solidFill>
              </a:rPr>
              <a:t>科技與人文的</a:t>
            </a:r>
            <a:r>
              <a:rPr lang="zh-TW" altLang="en-US" sz="8800" b="1" dirty="0" smtClean="0">
                <a:solidFill>
                  <a:srgbClr val="3333FF"/>
                </a:solidFill>
              </a:rPr>
              <a:t>對話</a:t>
            </a:r>
            <a:r>
              <a:rPr lang="en-US" altLang="zh-TW" sz="8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8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53673"/>
            <a:ext cx="5895109" cy="392329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9900"/>
                </a:solidFill>
              </a:rPr>
              <a:t>愛因斯坦：支持原子彈計畫。曾代表「原子能科學家緊急事故委員會」在</a:t>
            </a:r>
            <a:r>
              <a:rPr lang="en-US" altLang="zh-TW" b="1" dirty="0" smtClean="0">
                <a:solidFill>
                  <a:srgbClr val="009900"/>
                </a:solidFill>
              </a:rPr>
              <a:t>1947</a:t>
            </a:r>
            <a:r>
              <a:rPr lang="zh-TW" altLang="en-US" b="1" dirty="0" smtClean="0">
                <a:solidFill>
                  <a:srgbClr val="009900"/>
                </a:solidFill>
              </a:rPr>
              <a:t>年受獎，表彰該委員會努力禁止核武，而且鼓吹「發展原子能為和平用途」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r>
              <a:rPr lang="zh-TW" altLang="en-US" sz="1600" b="1" dirty="0" smtClean="0">
                <a:solidFill>
                  <a:srgbClr val="009900"/>
                </a:solidFill>
              </a:rPr>
              <a:t>印度詩人泰戈爾（</a:t>
            </a:r>
            <a:r>
              <a:rPr lang="en-US" altLang="zh-TW" sz="1600" b="1" dirty="0" smtClean="0">
                <a:solidFill>
                  <a:srgbClr val="009900"/>
                </a:solidFill>
              </a:rPr>
              <a:t>1913</a:t>
            </a:r>
            <a:r>
              <a:rPr lang="zh-TW" altLang="en-US" sz="1600" b="1" dirty="0" smtClean="0">
                <a:solidFill>
                  <a:srgbClr val="009900"/>
                </a:solidFill>
              </a:rPr>
              <a:t>年諾貝爾文學獎）</a:t>
            </a:r>
            <a:endParaRPr lang="en-US" altLang="zh-TW" sz="1600" b="1" dirty="0" smtClean="0">
              <a:solidFill>
                <a:srgbClr val="0099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7" y="2129228"/>
            <a:ext cx="4466229" cy="33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9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3333FF"/>
                </a:solidFill>
              </a:rPr>
              <a:t>科技與人文的對話</a:t>
            </a:r>
            <a:r>
              <a:rPr lang="en-US" altLang="zh-TW" sz="66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6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483764" cy="4351338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009900"/>
                </a:solidFill>
              </a:rPr>
              <a:t>德國化學家哈伯（</a:t>
            </a:r>
            <a:r>
              <a:rPr lang="en-US" altLang="zh-TW" b="1" dirty="0" smtClean="0">
                <a:solidFill>
                  <a:srgbClr val="009900"/>
                </a:solidFill>
              </a:rPr>
              <a:t>Fritz Haber</a:t>
            </a:r>
            <a:r>
              <a:rPr lang="zh-TW" altLang="en-US" b="1" dirty="0" smtClean="0">
                <a:solidFill>
                  <a:srgbClr val="009900"/>
                </a:solidFill>
              </a:rPr>
              <a:t>）發明將氫與氮轉化成氨的方法，於</a:t>
            </a:r>
            <a:r>
              <a:rPr lang="en-US" altLang="zh-TW" b="1" dirty="0" smtClean="0">
                <a:solidFill>
                  <a:srgbClr val="009900"/>
                </a:solidFill>
              </a:rPr>
              <a:t>1918</a:t>
            </a:r>
            <a:r>
              <a:rPr lang="zh-TW" altLang="en-US" b="1" dirty="0" smtClean="0">
                <a:solidFill>
                  <a:srgbClr val="009900"/>
                </a:solidFill>
              </a:rPr>
              <a:t>年榮獲諾貝爾化學獎。過往僅能依靠天然氮肥礦產，透過人工合成氨，讓糧食生產量大幅增長。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一戰時生產毒氣彈，但認為他是為了讓戰爭提早結束</a:t>
            </a:r>
            <a:r>
              <a:rPr lang="zh-TW" altLang="en-US" sz="1400" b="1" dirty="0" smtClean="0">
                <a:solidFill>
                  <a:srgbClr val="009900"/>
                </a:solidFill>
              </a:rPr>
              <a:t>（我是罪人，無權申辯什麼，我能做的就是盡力彌補我的罪行。）</a:t>
            </a:r>
            <a:endParaRPr lang="en-US" altLang="zh-TW" sz="1400" b="1" dirty="0" smtClean="0">
              <a:solidFill>
                <a:srgbClr val="009900"/>
              </a:solidFill>
            </a:endParaRP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「在和平時期，一個科學家是屬於全世界的，但在戰爭時期，他是屬於他的國家的。」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63" y="3777673"/>
            <a:ext cx="1395943" cy="26671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55" y="276937"/>
            <a:ext cx="2861107" cy="33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9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500" b="1" dirty="0" smtClean="0">
                <a:solidFill>
                  <a:srgbClr val="3333FF"/>
                </a:solidFill>
              </a:rPr>
              <a:t>科技與人文的對話</a:t>
            </a:r>
            <a:r>
              <a:rPr lang="en-US" altLang="zh-TW" sz="66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9900"/>
                </a:solidFill>
              </a:rPr>
              <a:t>美國數學家布羅諾斯基（</a:t>
            </a:r>
            <a:r>
              <a:rPr lang="en-US" altLang="zh-TW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Jacob </a:t>
            </a:r>
            <a:r>
              <a:rPr lang="en-US" altLang="zh-TW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Bronowski</a:t>
            </a:r>
            <a:r>
              <a:rPr lang="zh-TW" altLang="en-US" b="1" dirty="0" smtClean="0">
                <a:solidFill>
                  <a:srgbClr val="009900"/>
                </a:solidFill>
              </a:rPr>
              <a:t>）目睹廣島長崎慘狀後，決心不再參與製造具有大量摧毀力的武器</a:t>
            </a: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有人因「愛國」（有力量才能維持和平）而服務於武器單位，有人則因「人道考量」不願。但彼此互相尊重，後者不會因此自認道德高人一等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86" y="3881058"/>
            <a:ext cx="5302105" cy="22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6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>
                <a:solidFill>
                  <a:srgbClr val="3333FF"/>
                </a:solidFill>
              </a:rPr>
              <a:t>科技與人文的對話</a:t>
            </a:r>
            <a:r>
              <a:rPr lang="en-US" altLang="zh-TW" sz="8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9900"/>
                </a:solidFill>
              </a:rPr>
              <a:t>月落烏啼霜滿天，江楓漁火對愁眠；姑蘇城外寒山寺，夜半鐘聲到客船。  </a:t>
            </a:r>
            <a:r>
              <a:rPr lang="en-US" altLang="zh-TW" b="1" dirty="0" smtClean="0">
                <a:solidFill>
                  <a:srgbClr val="009900"/>
                </a:solidFill>
              </a:rPr>
              <a:t>----- </a:t>
            </a:r>
            <a:r>
              <a:rPr lang="zh-TW" altLang="en-US" b="1" dirty="0" smtClean="0">
                <a:solidFill>
                  <a:srgbClr val="009900"/>
                </a:solidFill>
              </a:rPr>
              <a:t>文學家</a:t>
            </a:r>
            <a:r>
              <a:rPr lang="zh-TW" altLang="en-US" sz="1800" b="1" dirty="0" smtClean="0">
                <a:solidFill>
                  <a:srgbClr val="009900"/>
                </a:solidFill>
              </a:rPr>
              <a:t>（唐詩人張繼</a:t>
            </a:r>
            <a:r>
              <a:rPr lang="zh-TW" altLang="en-US" sz="1800" b="1" dirty="0">
                <a:solidFill>
                  <a:srgbClr val="009900"/>
                </a:solidFill>
              </a:rPr>
              <a:t>）楓橋夜泊</a:t>
            </a:r>
            <a:endParaRPr lang="en-US" altLang="zh-TW" sz="1800" b="1" dirty="0" smtClean="0">
              <a:solidFill>
                <a:srgbClr val="009900"/>
              </a:solidFill>
            </a:endParaRPr>
          </a:p>
          <a:p>
            <a:endParaRPr lang="en-US" altLang="zh-TW" b="1" dirty="0" smtClean="0">
              <a:solidFill>
                <a:srgbClr val="009900"/>
              </a:solidFill>
            </a:endParaRPr>
          </a:p>
          <a:p>
            <a:r>
              <a:rPr lang="zh-TW" altLang="en-US" b="1" dirty="0" smtClean="0">
                <a:solidFill>
                  <a:srgbClr val="009900"/>
                </a:solidFill>
              </a:rPr>
              <a:t>在夜半的雜訊較低，鐘聲較清晰；聲波在寒夜傳遞時，因近地表的溫度較低，聲音向下轉折傳到詩人耳中。</a:t>
            </a:r>
            <a:r>
              <a:rPr lang="en-US" altLang="zh-TW" b="1" dirty="0" smtClean="0">
                <a:solidFill>
                  <a:srgbClr val="009900"/>
                </a:solidFill>
              </a:rPr>
              <a:t>----- </a:t>
            </a:r>
            <a:r>
              <a:rPr lang="zh-TW" altLang="en-US" b="1" dirty="0" smtClean="0">
                <a:solidFill>
                  <a:srgbClr val="009900"/>
                </a:solidFill>
              </a:rPr>
              <a:t>科學家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36" y="4477712"/>
            <a:ext cx="2088284" cy="19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9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科學家的典範</a:t>
            </a:r>
            <a:r>
              <a:rPr lang="en-US" altLang="zh-TW" sz="8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TW" altLang="en-US" sz="8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8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達爾文一看到華萊士的演化手稿，就慌了。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他可擱下其手稿，趕緊發表自己的理論，但是那樣做很不道德。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他也可以幫華萊士出版手稿，拱手讓出他一輩子的研究成果。</a:t>
            </a:r>
            <a:endParaRPr lang="en-US" altLang="zh-TW" b="1" dirty="0" smtClean="0">
              <a:solidFill>
                <a:srgbClr val="00B050"/>
              </a:solidFill>
            </a:endParaRPr>
          </a:p>
          <a:p>
            <a:r>
              <a:rPr lang="en-US" altLang="zh-TW" sz="1800" b="1" dirty="0" smtClean="0">
                <a:solidFill>
                  <a:srgbClr val="00B050"/>
                </a:solidFill>
              </a:rPr>
              <a:t>1858</a:t>
            </a:r>
            <a:r>
              <a:rPr lang="zh-TW" altLang="en-US" sz="1800" b="1" dirty="0" smtClean="0">
                <a:solidFill>
                  <a:srgbClr val="00B050"/>
                </a:solidFill>
              </a:rPr>
              <a:t>年，同在倫敦林奈學會發表。</a:t>
            </a:r>
          </a:p>
          <a:p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21" y="3574473"/>
            <a:ext cx="5015271" cy="27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>
                <a:solidFill>
                  <a:srgbClr val="0000FF"/>
                </a:solidFill>
              </a:rPr>
              <a:t>科學家的典範</a:t>
            </a:r>
            <a:r>
              <a:rPr lang="en-US" altLang="zh-TW" sz="8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zh-TW" altLang="en-US" sz="8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8800" b="1" dirty="0">
              <a:solidFill>
                <a:srgbClr val="0000FF"/>
              </a:solidFill>
            </a:endParaRP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>
          <a:xfrm>
            <a:off x="1025235" y="1981200"/>
            <a:ext cx="6289965" cy="41148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zh-TW" altLang="en-US" b="1" dirty="0" smtClean="0">
                <a:solidFill>
                  <a:srgbClr val="009900"/>
                </a:solidFill>
              </a:rPr>
              <a:t> </a:t>
            </a:r>
            <a:r>
              <a:rPr lang="zh-TW" altLang="en-US" sz="3600" b="1" dirty="0" smtClean="0">
                <a:solidFill>
                  <a:srgbClr val="009900"/>
                </a:solidFill>
              </a:rPr>
              <a:t>照亮前程，不斷給我新的勇氣，愉快地正視生活的理想，是真善美；若非專注於科學與藝術，則人生對我而言是空虛</a:t>
            </a:r>
            <a:r>
              <a:rPr lang="zh-TW" altLang="en-US" sz="3600" b="1" dirty="0">
                <a:solidFill>
                  <a:srgbClr val="009900"/>
                </a:solidFill>
              </a:rPr>
              <a:t>的。</a:t>
            </a:r>
            <a:endParaRPr lang="en-US" altLang="zh-TW" sz="3600" b="1" dirty="0" smtClean="0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en-US" altLang="zh-TW" sz="3600" b="1" dirty="0" smtClean="0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sz="3600" b="1" dirty="0">
                <a:solidFill>
                  <a:srgbClr val="009900"/>
                </a:solidFill>
              </a:rPr>
              <a:t>科學家隨時不可或忘，所有科技作為，最關心的總是人類福祉，則我們心力的成果，將是人類的祝福，而非詛咒。</a:t>
            </a:r>
            <a:endParaRPr lang="zh-TW" altLang="en-US" sz="3600" b="1" dirty="0" smtClean="0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en-US" altLang="zh-TW" sz="3600" b="1" dirty="0" smtClean="0">
                <a:solidFill>
                  <a:srgbClr val="009900"/>
                </a:solidFill>
              </a:rPr>
              <a:t>      </a:t>
            </a:r>
            <a:r>
              <a:rPr lang="zh-TW" altLang="en-US" sz="3600" b="1" dirty="0" smtClean="0">
                <a:solidFill>
                  <a:srgbClr val="009900"/>
                </a:solidFill>
              </a:rPr>
              <a:t>          </a:t>
            </a:r>
            <a:endParaRPr lang="zh-TW" altLang="en-US" sz="36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28" y="1981200"/>
            <a:ext cx="3549193" cy="371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59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800" b="1" dirty="0" smtClean="0">
                <a:solidFill>
                  <a:srgbClr val="0000FF"/>
                </a:solidFill>
              </a:rPr>
              <a:t>放生的美麗與哀愁</a:t>
            </a:r>
            <a:endParaRPr lang="zh-TW" altLang="en-US" sz="88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00B050"/>
                </a:solidFill>
              </a:rPr>
              <a:t>道德</a:t>
            </a:r>
            <a:endParaRPr lang="en-US" altLang="zh-TW" sz="4400" b="1" dirty="0" smtClean="0">
              <a:solidFill>
                <a:srgbClr val="00B050"/>
              </a:solidFill>
            </a:endParaRPr>
          </a:p>
          <a:p>
            <a:r>
              <a:rPr lang="zh-TW" altLang="en-US" sz="4400" b="1" dirty="0" smtClean="0">
                <a:solidFill>
                  <a:srgbClr val="00B050"/>
                </a:solidFill>
              </a:rPr>
              <a:t>生態</a:t>
            </a:r>
            <a:endParaRPr lang="zh-TW" altLang="en-US" sz="4400" b="1" dirty="0">
              <a:solidFill>
                <a:srgbClr val="00B05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2" y="2041236"/>
            <a:ext cx="6141941" cy="40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/>
          <p:cNvSpPr>
            <a:spLocks noGrp="1"/>
          </p:cNvSpPr>
          <p:nvPr>
            <p:ph type="title"/>
          </p:nvPr>
        </p:nvSpPr>
        <p:spPr>
          <a:xfrm>
            <a:off x="2209800" y="115888"/>
            <a:ext cx="4535488" cy="3097212"/>
          </a:xfrm>
        </p:spPr>
        <p:txBody>
          <a:bodyPr/>
          <a:lstStyle/>
          <a:p>
            <a:pPr algn="l"/>
            <a:r>
              <a:rPr lang="zh-TW" altLang="en-US" sz="5000" b="1">
                <a:solidFill>
                  <a:srgbClr val="3333FF"/>
                </a:solidFill>
              </a:rPr>
              <a:t>科學之美？</a:t>
            </a:r>
            <a:r>
              <a:rPr lang="en-US" altLang="zh-TW" sz="5000" b="1">
                <a:solidFill>
                  <a:srgbClr val="3333FF"/>
                </a:solidFill>
              </a:rPr>
              <a:t/>
            </a:r>
            <a:br>
              <a:rPr lang="en-US" altLang="zh-TW" sz="5000" b="1">
                <a:solidFill>
                  <a:srgbClr val="3333FF"/>
                </a:solidFill>
              </a:rPr>
            </a:br>
            <a:r>
              <a:rPr lang="zh-TW" altLang="en-US" sz="1800" b="1">
                <a:solidFill>
                  <a:srgbClr val="3333FF"/>
                </a:solidFill>
              </a:rPr>
              <a:t> </a:t>
            </a:r>
            <a:r>
              <a:rPr lang="en-US" altLang="zh-TW" sz="3200">
                <a:solidFill>
                  <a:srgbClr val="3333FF"/>
                </a:solidFill>
              </a:rPr>
              <a:t>-------</a:t>
            </a:r>
            <a:r>
              <a:rPr lang="zh-TW" altLang="en-US" sz="3200">
                <a:solidFill>
                  <a:srgbClr val="3333FF"/>
                </a:solidFill>
              </a:rPr>
              <a:t> </a:t>
            </a:r>
            <a:r>
              <a:rPr lang="zh-TW" altLang="en-US" sz="3200" b="1">
                <a:solidFill>
                  <a:srgbClr val="3333FF"/>
                </a:solidFill>
              </a:rPr>
              <a:t>情人眼裡出西施</a:t>
            </a:r>
          </a:p>
        </p:txBody>
      </p:sp>
      <p:sp>
        <p:nvSpPr>
          <p:cNvPr id="45059" name="內容版面配置區 2"/>
          <p:cNvSpPr>
            <a:spLocks noGrp="1"/>
          </p:cNvSpPr>
          <p:nvPr>
            <p:ph idx="1"/>
          </p:nvPr>
        </p:nvSpPr>
        <p:spPr>
          <a:xfrm>
            <a:off x="2209800" y="3519488"/>
            <a:ext cx="7772400" cy="2576512"/>
          </a:xfrm>
        </p:spPr>
        <p:txBody>
          <a:bodyPr/>
          <a:lstStyle/>
          <a:p>
            <a:endParaRPr lang="en-US" altLang="zh-TW" smtClean="0"/>
          </a:p>
        </p:txBody>
      </p:sp>
      <p:pic>
        <p:nvPicPr>
          <p:cNvPr id="4506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247901"/>
            <a:ext cx="3236912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9" y="4071939"/>
            <a:ext cx="3259137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ãThis result is too beautiful to be false, Paul Dirac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022601"/>
            <a:ext cx="1962150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427038"/>
            <a:ext cx="322103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022600"/>
            <a:ext cx="28082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/>
          <p:cNvSpPr>
            <a:spLocks noGrp="1"/>
          </p:cNvSpPr>
          <p:nvPr>
            <p:ph type="title"/>
          </p:nvPr>
        </p:nvSpPr>
        <p:spPr>
          <a:xfrm>
            <a:off x="2209799" y="115888"/>
            <a:ext cx="6521245" cy="3097212"/>
          </a:xfrm>
        </p:spPr>
        <p:txBody>
          <a:bodyPr/>
          <a:lstStyle/>
          <a:p>
            <a:r>
              <a:rPr lang="zh-TW" altLang="en-US" sz="5000" b="1" dirty="0" smtClean="0">
                <a:solidFill>
                  <a:srgbClr val="3333FF"/>
                </a:solidFill>
              </a:rPr>
              <a:t>人文之</a:t>
            </a:r>
            <a:r>
              <a:rPr lang="zh-TW" altLang="en-US" sz="5000" b="1" dirty="0">
                <a:solidFill>
                  <a:srgbClr val="3333FF"/>
                </a:solidFill>
              </a:rPr>
              <a:t>美？</a:t>
            </a:r>
            <a:r>
              <a:rPr lang="en-US" altLang="zh-TW" sz="5000" b="1" dirty="0">
                <a:solidFill>
                  <a:srgbClr val="3333FF"/>
                </a:solidFill>
              </a:rPr>
              <a:t/>
            </a:r>
            <a:br>
              <a:rPr lang="en-US" altLang="zh-TW" sz="5000" b="1" dirty="0">
                <a:solidFill>
                  <a:srgbClr val="3333FF"/>
                </a:solidFill>
              </a:rPr>
            </a:br>
            <a:r>
              <a:rPr lang="zh-TW" altLang="en-US" sz="1800" b="1" dirty="0">
                <a:solidFill>
                  <a:srgbClr val="3333FF"/>
                </a:solidFill>
              </a:rPr>
              <a:t> </a:t>
            </a:r>
            <a:r>
              <a:rPr lang="en-US" altLang="zh-TW" sz="3200" dirty="0">
                <a:solidFill>
                  <a:srgbClr val="3333FF"/>
                </a:solidFill>
              </a:rPr>
              <a:t>-------</a:t>
            </a:r>
            <a:r>
              <a:rPr lang="zh-TW" altLang="en-US" sz="3200" dirty="0" smtClean="0">
                <a:solidFill>
                  <a:srgbClr val="3333FF"/>
                </a:solidFill>
              </a:rPr>
              <a:t> </a:t>
            </a:r>
            <a:r>
              <a:rPr lang="zh-TW" altLang="en-US" sz="3200" dirty="0" smtClean="0">
                <a:solidFill>
                  <a:srgbClr val="3333FF"/>
                </a:solidFill>
              </a:rPr>
              <a:t>「普</a:t>
            </a:r>
            <a:r>
              <a:rPr lang="zh-TW" altLang="en-US" sz="3200" dirty="0">
                <a:solidFill>
                  <a:srgbClr val="3333FF"/>
                </a:solidFill>
              </a:rPr>
              <a:t>世</a:t>
            </a:r>
            <a:r>
              <a:rPr lang="zh-TW" altLang="en-US" sz="3200" dirty="0" smtClean="0">
                <a:solidFill>
                  <a:srgbClr val="3333FF"/>
                </a:solidFill>
              </a:rPr>
              <a:t>」認知</a:t>
            </a:r>
            <a:endParaRPr lang="zh-TW" altLang="en-US" sz="3200" b="1" dirty="0">
              <a:solidFill>
                <a:srgbClr val="3333FF"/>
              </a:solidFill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3" y="2776945"/>
            <a:ext cx="3700514" cy="25765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40" y="2776945"/>
            <a:ext cx="2917545" cy="25698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72" y="417407"/>
            <a:ext cx="3774088" cy="49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善用、誤用</a:t>
            </a:r>
          </a:p>
        </p:txBody>
      </p:sp>
      <p:sp>
        <p:nvSpPr>
          <p:cNvPr id="92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韓國強力發展電子遊戲 </a:t>
            </a:r>
            <a:r>
              <a:rPr lang="zh-TW" altLang="en-US" sz="2000" b="1">
                <a:solidFill>
                  <a:srgbClr val="009900"/>
                </a:solidFill>
              </a:rPr>
              <a:t>→ 年輕人迷戀網咖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今天手機功能強大 → 大家低頭</a:t>
            </a:r>
          </a:p>
          <a:p>
            <a:endParaRPr lang="zh-TW" altLang="en-US" smtClean="0"/>
          </a:p>
        </p:txBody>
      </p:sp>
      <p:pic>
        <p:nvPicPr>
          <p:cNvPr id="922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284538"/>
            <a:ext cx="533876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142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/>
          <p:cNvSpPr>
            <a:spLocks noGrp="1"/>
          </p:cNvSpPr>
          <p:nvPr>
            <p:ph type="title"/>
          </p:nvPr>
        </p:nvSpPr>
        <p:spPr>
          <a:xfrm>
            <a:off x="2209800" y="115888"/>
            <a:ext cx="7772400" cy="1441450"/>
          </a:xfrm>
        </p:spPr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科學傷了彩虹之美？</a:t>
            </a:r>
          </a:p>
        </p:txBody>
      </p:sp>
      <p:sp>
        <p:nvSpPr>
          <p:cNvPr id="47107" name="內容版面配置區 2"/>
          <p:cNvSpPr>
            <a:spLocks noGrp="1"/>
          </p:cNvSpPr>
          <p:nvPr>
            <p:ph idx="1"/>
          </p:nvPr>
        </p:nvSpPr>
        <p:spPr>
          <a:xfrm>
            <a:off x="2209801" y="1412876"/>
            <a:ext cx="5686425" cy="4683125"/>
          </a:xfrm>
        </p:spPr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彩虹盡頭是祖靈所在 </a:t>
            </a:r>
            <a:r>
              <a:rPr lang="zh-TW" altLang="en-US" sz="1400" b="1"/>
              <a:t>泰雅族</a:t>
            </a:r>
            <a:endParaRPr lang="en-US" altLang="zh-TW" sz="1400" b="1"/>
          </a:p>
          <a:p>
            <a:r>
              <a:rPr lang="zh-TW" altLang="en-US" b="1" smtClean="0">
                <a:solidFill>
                  <a:srgbClr val="009900"/>
                </a:solidFill>
              </a:rPr>
              <a:t>上帝以彩虹跟諾亞立約，不再洪水毀世 </a:t>
            </a:r>
            <a:r>
              <a:rPr lang="zh-TW" altLang="en-US" sz="1200" b="1"/>
              <a:t>聖經</a:t>
            </a:r>
            <a:endParaRPr lang="en-US" altLang="zh-TW" sz="1200" b="1"/>
          </a:p>
          <a:p>
            <a:r>
              <a:rPr lang="zh-TW" altLang="en-US" b="1" smtClean="0">
                <a:solidFill>
                  <a:srgbClr val="009900"/>
                </a:solidFill>
              </a:rPr>
              <a:t>神和人類透過彩虹橋往來</a:t>
            </a:r>
            <a:r>
              <a:rPr lang="zh-TW" altLang="en-US" sz="1200" b="1"/>
              <a:t>北歐神話</a:t>
            </a:r>
            <a:endParaRPr lang="en-US" altLang="zh-TW" sz="1200" b="1"/>
          </a:p>
          <a:p>
            <a:r>
              <a:rPr lang="zh-TW" altLang="en-US" b="1" smtClean="0">
                <a:solidFill>
                  <a:srgbClr val="009900"/>
                </a:solidFill>
              </a:rPr>
              <a:t>兩水夾明鏡，雙橋落彩虹</a:t>
            </a:r>
            <a:r>
              <a:rPr lang="zh-TW" altLang="en-US" sz="1200" b="1"/>
              <a:t>李白</a:t>
            </a:r>
          </a:p>
        </p:txBody>
      </p:sp>
      <p:pic>
        <p:nvPicPr>
          <p:cNvPr id="4710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3059114"/>
            <a:ext cx="2379662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4868863"/>
            <a:ext cx="23050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4" y="1268413"/>
            <a:ext cx="23701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4" y="4868864"/>
            <a:ext cx="23780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0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6000" b="1" dirty="0">
                <a:solidFill>
                  <a:srgbClr val="3333FF"/>
                </a:solidFill>
              </a:rPr>
              <a:t>科學傷了月亮美感？</a:t>
            </a:r>
          </a:p>
        </p:txBody>
      </p:sp>
      <p:sp>
        <p:nvSpPr>
          <p:cNvPr id="73731" name="內容版面配置區 2"/>
          <p:cNvSpPr>
            <a:spLocks noGrp="1"/>
          </p:cNvSpPr>
          <p:nvPr>
            <p:ph idx="1"/>
          </p:nvPr>
        </p:nvSpPr>
        <p:spPr>
          <a:xfrm>
            <a:off x="1052945" y="1981200"/>
            <a:ext cx="6698819" cy="41148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廣寒宮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pPr marL="0" indent="0">
              <a:buNone/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    在銀色的月光下</a:t>
            </a:r>
            <a:r>
              <a:rPr lang="zh-TW" altLang="en-US" sz="1600" b="1" dirty="0">
                <a:solidFill>
                  <a:srgbClr val="009900"/>
                </a:solidFill>
              </a:rPr>
              <a:t>（新疆塔塔爾族民歌）</a:t>
            </a:r>
            <a:endParaRPr lang="en-US" altLang="zh-TW" sz="1600" b="1" dirty="0">
              <a:solidFill>
                <a:srgbClr val="009900"/>
              </a:solidFill>
            </a:endParaRPr>
          </a:p>
          <a:p>
            <a:pPr marL="0" indent="0">
              <a:buNone/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    綠島小夜曲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pPr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舉杯邀明月，對飲成三人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pPr marL="0" indent="0">
              <a:buNone/>
              <a:defRPr/>
            </a:pPr>
            <a:r>
              <a:rPr lang="zh-TW" altLang="en-US" b="1" dirty="0">
                <a:solidFill>
                  <a:srgbClr val="009900"/>
                </a:solidFill>
              </a:rPr>
              <a:t> </a:t>
            </a:r>
            <a:r>
              <a:rPr lang="zh-TW" altLang="en-US" b="1" dirty="0" smtClean="0">
                <a:solidFill>
                  <a:srgbClr val="009900"/>
                </a:solidFill>
              </a:rPr>
              <a:t>   </a:t>
            </a:r>
            <a:r>
              <a:rPr lang="zh-TW" altLang="en-US" sz="2000" b="1" dirty="0">
                <a:solidFill>
                  <a:srgbClr val="009900"/>
                </a:solidFill>
              </a:rPr>
              <a:t>但願人長久，千里共嬋娟</a:t>
            </a:r>
            <a:endParaRPr lang="en-US" altLang="zh-TW" sz="2000" b="1" dirty="0">
              <a:solidFill>
                <a:srgbClr val="009900"/>
              </a:solidFill>
            </a:endParaRPr>
          </a:p>
          <a:p>
            <a:pPr>
              <a:defRPr/>
            </a:pPr>
            <a:r>
              <a:rPr lang="en-US" altLang="zh-TW" b="1" dirty="0">
                <a:solidFill>
                  <a:srgbClr val="009900"/>
                </a:solidFill>
              </a:rPr>
              <a:t>1969</a:t>
            </a:r>
            <a:r>
              <a:rPr lang="zh-TW" altLang="en-US" b="1" dirty="0">
                <a:solidFill>
                  <a:srgbClr val="009900"/>
                </a:solidFill>
              </a:rPr>
              <a:t>年阿波羅號登月播放</a:t>
            </a:r>
            <a:endParaRPr lang="en-US" altLang="zh-TW" b="1" dirty="0">
              <a:solidFill>
                <a:srgbClr val="009900"/>
              </a:solidFill>
            </a:endParaRPr>
          </a:p>
          <a:p>
            <a:pPr marL="0" indent="0">
              <a:buNone/>
              <a:defRPr/>
            </a:pPr>
            <a:r>
              <a:rPr lang="zh-TW" altLang="en-US" b="1" dirty="0">
                <a:solidFill>
                  <a:srgbClr val="009900"/>
                </a:solidFill>
              </a:rPr>
              <a:t>   </a:t>
            </a:r>
            <a:r>
              <a:rPr lang="en-US" altLang="zh-TW" b="1" dirty="0">
                <a:solidFill>
                  <a:srgbClr val="009900"/>
                </a:solidFill>
              </a:rPr>
              <a:t>Fly Me to the Moon</a:t>
            </a:r>
            <a:r>
              <a:rPr lang="zh-TW" altLang="en-US" sz="1400" b="1" dirty="0">
                <a:solidFill>
                  <a:srgbClr val="009900"/>
                </a:solidFill>
              </a:rPr>
              <a:t>讓靈魂寄諸月球上</a:t>
            </a:r>
          </a:p>
        </p:txBody>
      </p:sp>
      <p:pic>
        <p:nvPicPr>
          <p:cNvPr id="50180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128588"/>
            <a:ext cx="2525712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63" y="4557714"/>
            <a:ext cx="2525712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2565400"/>
            <a:ext cx="2525712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68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8000" b="1" dirty="0" smtClean="0">
                <a:solidFill>
                  <a:srgbClr val="0000FF"/>
                </a:solidFill>
              </a:rPr>
              <a:t>反科技？誤解科技</a:t>
            </a:r>
            <a:endParaRPr lang="zh-TW" altLang="en-US" sz="8000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美國反疫苗勢力大（影歌星</a:t>
            </a:r>
            <a:r>
              <a:rPr lang="en-US" altLang="zh-TW" b="1" dirty="0" smtClean="0">
                <a:solidFill>
                  <a:srgbClr val="00B050"/>
                </a:solidFill>
              </a:rPr>
              <a:t>…</a:t>
            </a:r>
            <a:r>
              <a:rPr lang="zh-TW" altLang="en-US" b="1" dirty="0" smtClean="0">
                <a:solidFill>
                  <a:srgbClr val="00B050"/>
                </a:solidFill>
              </a:rPr>
              <a:t>）：造成疫苗覆蓋率低，推升疫情。</a:t>
            </a:r>
          </a:p>
          <a:p>
            <a:r>
              <a:rPr lang="zh-TW" altLang="en-US" b="1" dirty="0" smtClean="0">
                <a:solidFill>
                  <a:srgbClr val="00B050"/>
                </a:solidFill>
              </a:rPr>
              <a:t>反對者：強制接種違反基本人權、生病是神對罪人的</a:t>
            </a:r>
            <a:r>
              <a:rPr lang="zh-TW" altLang="en-US" b="1" dirty="0">
                <a:solidFill>
                  <a:srgbClr val="00B050"/>
                </a:solidFill>
              </a:rPr>
              <a:t>懲罰。</a:t>
            </a:r>
            <a:endParaRPr lang="zh-TW" altLang="en-US" b="1" dirty="0" smtClean="0">
              <a:solidFill>
                <a:srgbClr val="00B050"/>
              </a:solidFill>
            </a:endParaRPr>
          </a:p>
          <a:p>
            <a:r>
              <a:rPr lang="en-US" altLang="zh-TW" b="1" dirty="0">
                <a:solidFill>
                  <a:srgbClr val="00B050"/>
                </a:solidFill>
              </a:rPr>
              <a:t>1998</a:t>
            </a:r>
            <a:r>
              <a:rPr lang="zh-TW" altLang="en-US" b="1" dirty="0">
                <a:solidFill>
                  <a:srgbClr val="00B050"/>
                </a:solidFill>
              </a:rPr>
              <a:t>年，某</a:t>
            </a:r>
            <a:r>
              <a:rPr lang="zh-TW" altLang="en-US" b="1" dirty="0" smtClean="0">
                <a:solidFill>
                  <a:srgbClr val="00B050"/>
                </a:solidFill>
              </a:rPr>
              <a:t>醫師論文宣稱疫苗，後來</a:t>
            </a:r>
            <a:r>
              <a:rPr lang="zh-TW" altLang="en-US" b="1" dirty="0">
                <a:solidFill>
                  <a:srgbClr val="00B050"/>
                </a:solidFill>
              </a:rPr>
              <a:t>該論文</a:t>
            </a:r>
            <a:r>
              <a:rPr lang="zh-TW" altLang="en-US" b="1" dirty="0" smtClean="0">
                <a:solidFill>
                  <a:srgbClr val="00B050"/>
                </a:solidFill>
              </a:rPr>
              <a:t>被駁斥</a:t>
            </a:r>
            <a:r>
              <a:rPr lang="zh-TW" altLang="en-US" b="1" dirty="0">
                <a:solidFill>
                  <a:srgbClr val="00B050"/>
                </a:solidFill>
              </a:rPr>
              <a:t>，該醫師也被</a:t>
            </a:r>
            <a:r>
              <a:rPr lang="zh-TW" altLang="en-US" b="1" dirty="0" smtClean="0">
                <a:solidFill>
                  <a:srgbClr val="00B050"/>
                </a:solidFill>
              </a:rPr>
              <a:t>吊銷資格，但</a:t>
            </a:r>
            <a:r>
              <a:rPr lang="zh-TW" altLang="en-US" b="1" dirty="0">
                <a:solidFill>
                  <a:srgbClr val="00B050"/>
                </a:solidFill>
              </a:rPr>
              <a:t>至今該理論仍影響</a:t>
            </a:r>
            <a:r>
              <a:rPr lang="zh-TW" altLang="en-US" b="1" dirty="0">
                <a:solidFill>
                  <a:srgbClr val="00B050"/>
                </a:solidFill>
              </a:rPr>
              <a:t>深遠。</a:t>
            </a:r>
            <a:endParaRPr lang="en-US" altLang="zh-TW" b="1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83" y="3512318"/>
            <a:ext cx="3989411" cy="25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熱情、堅持</a:t>
            </a: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伽利略：善用而造福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希特勒：誤用而釀禍</a:t>
            </a:r>
          </a:p>
        </p:txBody>
      </p:sp>
      <p:pic>
        <p:nvPicPr>
          <p:cNvPr id="1536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3500438"/>
            <a:ext cx="3230563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500438"/>
            <a:ext cx="370205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49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失敗為成功之母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09801" y="1981200"/>
            <a:ext cx="4462463" cy="41148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我的籃球生涯中，有九千多次投籃沒進，輸過近三百場比賽。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pPr>
              <a:defRPr/>
            </a:pPr>
            <a:r>
              <a:rPr lang="zh-TW" altLang="en-US" b="1" dirty="0" smtClean="0">
                <a:solidFill>
                  <a:srgbClr val="009900"/>
                </a:solidFill>
              </a:rPr>
              <a:t>我這輩子不斷地失敗，那正是我成功的原因。</a:t>
            </a:r>
            <a:endParaRPr lang="en-US" altLang="zh-TW" b="1" dirty="0" smtClean="0">
              <a:solidFill>
                <a:srgbClr val="009900"/>
              </a:solidFill>
            </a:endParaRPr>
          </a:p>
          <a:p>
            <a:pPr marL="0" indent="0" algn="r">
              <a:buNone/>
              <a:defRPr/>
            </a:pPr>
            <a:r>
              <a:rPr lang="en-US" altLang="zh-TW" b="1" dirty="0" smtClean="0">
                <a:solidFill>
                  <a:srgbClr val="009900"/>
                </a:solidFill>
              </a:rPr>
              <a:t>----- </a:t>
            </a:r>
            <a:r>
              <a:rPr lang="zh-TW" altLang="en-US" b="1" dirty="0" smtClean="0">
                <a:solidFill>
                  <a:srgbClr val="009900"/>
                </a:solidFill>
              </a:rPr>
              <a:t>麥可</a:t>
            </a:r>
            <a:r>
              <a:rPr lang="zh-TW" altLang="en-US" b="1" dirty="0" smtClean="0">
                <a:solidFill>
                  <a:srgbClr val="009900"/>
                </a:solidFill>
                <a:latin typeface="新細明體" panose="02020500000000000000" pitchFamily="18" charset="-120"/>
              </a:rPr>
              <a:t>・</a:t>
            </a:r>
            <a:r>
              <a:rPr lang="zh-TW" altLang="en-US" b="1" dirty="0" smtClean="0">
                <a:solidFill>
                  <a:srgbClr val="009900"/>
                </a:solidFill>
              </a:rPr>
              <a:t>喬丹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  <p:pic>
        <p:nvPicPr>
          <p:cNvPr id="1331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4" y="2205039"/>
            <a:ext cx="294163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80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德者業之基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71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另一故事為創建台積電（誠信、創新）時，張忠謀見識一些商人的不守法，玩弄他於股掌之中</a:t>
            </a:r>
          </a:p>
          <a:p>
            <a:endParaRPr lang="zh-TW" altLang="en-US" b="1" smtClean="0"/>
          </a:p>
        </p:txBody>
      </p:sp>
      <p:pic>
        <p:nvPicPr>
          <p:cNvPr id="717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31" y="2850549"/>
            <a:ext cx="5705338" cy="297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36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德者業之基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 smtClean="0"/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9900"/>
                </a:solidFill>
              </a:rPr>
              <a:t>1981</a:t>
            </a:r>
            <a:r>
              <a:rPr lang="zh-TW" altLang="en-US" b="1" dirty="0" smtClean="0">
                <a:solidFill>
                  <a:srgbClr val="009900"/>
                </a:solidFill>
              </a:rPr>
              <a:t>年，因台灣科技帶領經濟發展而社會漸趨失序，李國鼎在儒家五倫「父子有親、君臣有義、夫婦有別、長幼有序、朋友有信」的基礎上，提出第六倫「群己關係」，以六倫為現代社會人倫關係之準則。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91" y="3221006"/>
            <a:ext cx="5196018" cy="2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398206" y="365125"/>
            <a:ext cx="10955594" cy="1325563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rgbClr val="3333FF"/>
                </a:solidFill>
              </a:rPr>
              <a:t>「</a:t>
            </a:r>
            <a:r>
              <a:rPr lang="zh-TW" altLang="en-US" sz="6000" b="1" dirty="0">
                <a:solidFill>
                  <a:srgbClr val="3333FF"/>
                </a:solidFill>
              </a:rPr>
              <a:t>人研究鼠」而非「鼠研究人」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800" b="1" dirty="0" smtClean="0">
                <a:solidFill>
                  <a:srgbClr val="009900"/>
                </a:solidFill>
              </a:rPr>
              <a:t>腦：求知慾</a:t>
            </a:r>
            <a:endParaRPr lang="en-US" altLang="zh-TW" sz="4800" b="1" dirty="0" smtClean="0">
              <a:solidFill>
                <a:srgbClr val="009900"/>
              </a:solidFill>
            </a:endParaRPr>
          </a:p>
          <a:p>
            <a:r>
              <a:rPr lang="zh-TW" altLang="en-US" sz="4800" b="1" dirty="0" smtClean="0">
                <a:solidFill>
                  <a:srgbClr val="009900"/>
                </a:solidFill>
              </a:rPr>
              <a:t>理性：</a:t>
            </a:r>
            <a:r>
              <a:rPr lang="zh-TW" altLang="zh-TW" sz="4800" b="1" dirty="0" smtClean="0">
                <a:solidFill>
                  <a:srgbClr val="009900"/>
                </a:solidFill>
              </a:rPr>
              <a:t>農作歉收</a:t>
            </a:r>
            <a:r>
              <a:rPr lang="zh-TW" altLang="en-US" sz="4800" b="1" dirty="0">
                <a:solidFill>
                  <a:srgbClr val="009900"/>
                </a:solidFill>
              </a:rPr>
              <a:t>因</a:t>
            </a:r>
            <a:r>
              <a:rPr lang="zh-TW" altLang="zh-TW" sz="4800" b="1" dirty="0" smtClean="0">
                <a:solidFill>
                  <a:srgbClr val="009900"/>
                </a:solidFill>
              </a:rPr>
              <a:t>神怒</a:t>
            </a:r>
            <a:r>
              <a:rPr lang="zh-TW" altLang="en-US" sz="4800" b="1" dirty="0" smtClean="0">
                <a:solidFill>
                  <a:srgbClr val="009900"/>
                </a:solidFill>
              </a:rPr>
              <a:t>？</a:t>
            </a:r>
            <a:endParaRPr lang="en-US" altLang="zh-TW" sz="4800" b="1" dirty="0" smtClean="0">
              <a:solidFill>
                <a:srgbClr val="009900"/>
              </a:solidFill>
            </a:endParaRPr>
          </a:p>
          <a:p>
            <a:r>
              <a:rPr lang="zh-TW" altLang="en-US" sz="4800" b="1" dirty="0" smtClean="0">
                <a:solidFill>
                  <a:srgbClr val="009900"/>
                </a:solidFill>
              </a:rPr>
              <a:t>站在巨人肩上</a:t>
            </a:r>
            <a:endParaRPr lang="en-US" altLang="zh-TW" sz="4800" b="1" dirty="0" smtClean="0">
              <a:solidFill>
                <a:srgbClr val="009900"/>
              </a:solidFill>
            </a:endParaRPr>
          </a:p>
          <a:p>
            <a:endParaRPr lang="zh-TW" altLang="en-US" dirty="0" smtClean="0"/>
          </a:p>
        </p:txBody>
      </p:sp>
      <p:pic>
        <p:nvPicPr>
          <p:cNvPr id="1126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45" y="3919538"/>
            <a:ext cx="395763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159" y="1548079"/>
            <a:ext cx="1459524" cy="22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18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兩種文化 </a:t>
            </a:r>
            <a:r>
              <a:rPr lang="en-US" altLang="zh-TW" sz="1800" b="1">
                <a:solidFill>
                  <a:srgbClr val="3333FF"/>
                </a:solidFill>
              </a:rPr>
              <a:t>1959</a:t>
            </a:r>
            <a:endParaRPr lang="zh-TW" altLang="en-US" sz="1800" b="1">
              <a:solidFill>
                <a:srgbClr val="3333FF"/>
              </a:solidFill>
            </a:endParaRPr>
          </a:p>
        </p:txBody>
      </p:sp>
      <p:sp>
        <p:nvSpPr>
          <p:cNvPr id="27651" name="內容版面配置區 2"/>
          <p:cNvSpPr>
            <a:spLocks noGrp="1" noChangeArrowheads="1"/>
          </p:cNvSpPr>
          <p:nvPr>
            <p:ph idx="1"/>
          </p:nvPr>
        </p:nvSpPr>
        <p:spPr>
          <a:xfrm>
            <a:off x="2209801" y="1981200"/>
            <a:ext cx="5110163" cy="4114800"/>
          </a:xfrm>
        </p:spPr>
        <p:txBody>
          <a:bodyPr/>
          <a:lstStyle/>
          <a:p>
            <a:r>
              <a:rPr lang="zh-TW" altLang="en-US" b="1" smtClean="0">
                <a:solidFill>
                  <a:srgbClr val="009900"/>
                </a:solidFill>
              </a:rPr>
              <a:t>英國科學家和小說家斯諾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西方社會知識份子分成兩種文化（科學、人文）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妨礙解決世界問題</a:t>
            </a:r>
            <a:endParaRPr lang="en-US" altLang="zh-TW" b="1" smtClean="0">
              <a:solidFill>
                <a:srgbClr val="009900"/>
              </a:solidFill>
            </a:endParaRPr>
          </a:p>
          <a:p>
            <a:r>
              <a:rPr lang="zh-TW" altLang="en-US" b="1" smtClean="0">
                <a:solidFill>
                  <a:srgbClr val="009900"/>
                </a:solidFill>
              </a:rPr>
              <a:t>莎士比亞</a:t>
            </a:r>
          </a:p>
          <a:p>
            <a:r>
              <a:rPr lang="zh-TW" altLang="en-US" b="1" smtClean="0">
                <a:solidFill>
                  <a:srgbClr val="009900"/>
                </a:solidFill>
              </a:rPr>
              <a:t>熱力學第二定律 </a:t>
            </a:r>
            <a:r>
              <a:rPr lang="zh-TW" altLang="en-US" sz="1600" b="1">
                <a:solidFill>
                  <a:srgbClr val="009900"/>
                </a:solidFill>
              </a:rPr>
              <a:t>分子生物學</a:t>
            </a:r>
            <a:endParaRPr lang="en-US" altLang="zh-TW" sz="1600" b="1">
              <a:solidFill>
                <a:srgbClr val="009900"/>
              </a:solidFill>
            </a:endParaRPr>
          </a:p>
        </p:txBody>
      </p:sp>
      <p:pic>
        <p:nvPicPr>
          <p:cNvPr id="27652" name="Picture 6" descr="An Update on C. P. Snow's &quot;Two Cultur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3081338"/>
            <a:ext cx="3243262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3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1650</Words>
  <Application>Microsoft Office PowerPoint</Application>
  <PresentationFormat>寬螢幕</PresentationFormat>
  <Paragraphs>122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新細明體</vt:lpstr>
      <vt:lpstr>Arial</vt:lpstr>
      <vt:lpstr>Calibri</vt:lpstr>
      <vt:lpstr>Calibri Light</vt:lpstr>
      <vt:lpstr>Times New Roman</vt:lpstr>
      <vt:lpstr>Office 佈景主題</vt:lpstr>
      <vt:lpstr>大學生學到什麼？</vt:lpstr>
      <vt:lpstr>發展要因：文化</vt:lpstr>
      <vt:lpstr>善用、誤用</vt:lpstr>
      <vt:lpstr>熱情、堅持</vt:lpstr>
      <vt:lpstr>失敗為成功之母</vt:lpstr>
      <vt:lpstr>德者業之基-1</vt:lpstr>
      <vt:lpstr>德者業之基-2</vt:lpstr>
      <vt:lpstr>「人研究鼠」而非「鼠研究人」</vt:lpstr>
      <vt:lpstr>兩種文化 1959</vt:lpstr>
      <vt:lpstr>科技（朱經武）vs.人文（龍應台）</vt:lpstr>
      <vt:lpstr>科技與人文溝通</vt:lpstr>
      <vt:lpstr>各有所長</vt:lpstr>
      <vt:lpstr>科學 vs. 人文</vt:lpstr>
      <vt:lpstr>人文倫理：歷久彌新</vt:lpstr>
      <vt:lpstr>尊重生命</vt:lpstr>
      <vt:lpstr>一生懸念</vt:lpstr>
      <vt:lpstr>人文的註解</vt:lpstr>
      <vt:lpstr>鼓盆而歌  -----莊子</vt:lpstr>
      <vt:lpstr>洛倫茲（Lorenz）奧地利動物心理學家，1973年諾貝爾生醫獎得主</vt:lpstr>
      <vt:lpstr>科學本質</vt:lpstr>
      <vt:lpstr>科技與人文的對話-1</vt:lpstr>
      <vt:lpstr>科技與人文的對話-2</vt:lpstr>
      <vt:lpstr>科技與人文的對話-3</vt:lpstr>
      <vt:lpstr>科技與人文的對話-4</vt:lpstr>
      <vt:lpstr>科學家的典範-1 </vt:lpstr>
      <vt:lpstr>科學家的典範-2 </vt:lpstr>
      <vt:lpstr>放生的美麗與哀愁</vt:lpstr>
      <vt:lpstr>科學之美？  ------- 情人眼裡出西施</vt:lpstr>
      <vt:lpstr>人文之美？  ------- 「普世」認知</vt:lpstr>
      <vt:lpstr>科學傷了彩虹之美？</vt:lpstr>
      <vt:lpstr>科學傷了月亮美感？</vt:lpstr>
      <vt:lpstr>反科技？誤解科技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30</cp:revision>
  <dcterms:created xsi:type="dcterms:W3CDTF">2019-05-13T02:59:18Z</dcterms:created>
  <dcterms:modified xsi:type="dcterms:W3CDTF">2020-06-02T07:00:13Z</dcterms:modified>
</cp:coreProperties>
</file>